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11.xml" ContentType="application/vnd.openxmlformats-officedocument.them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embedTrueTypeFonts="1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4630400" cy="8229600"/>
  <p:notesSz cx="8229600" cy="14630400"/>
  <p:embeddedFontLst>
    <p:embeddedFont>
      <p:font typeface="Libre Baskerville"/>
      <p:bold r:id="rId13"/>
    </p:embeddedFont>
    <p:embeddedFont>
      <p:font typeface="Calibri Light"/>
    </p:embeddedFont>
    <p:embeddedFont>
      <p:font typeface="DM Sans"/>
    </p:embeddedFont>
    <p:embeddedFont>
      <p:font typeface="Libre Baskerville Light"/>
    </p:embeddedFont>
    <p:embeddedFont>
      <p:font typeface="Microsoft YaHei"/>
    </p:embeddedFont>
  </p:embeddedFontLst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font" Target="fonts/Font_1_Libre_Baskerville_Bold.fntdata"/><Relationship Id="rId14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1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Cliquez pour déplacer la diapo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modifier le format des notes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&lt;en-tête&gt;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CF391F5E-46C3-4ECF-83C5-0DB4C5B31727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3CC9A74-5410-42FF-A554-6B8F5E13AA68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C3F036F-FA7D-4D49-ACEA-EACB6D6BEA0A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55AD073-87B7-4887-BC36-D6722E49778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759DE25-60CE-4A61-9CD0-2EE3B35FE1B2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0496ABA-CC17-4BEE-A4F3-5A5D4D1987F4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47AD5E1-DE30-4402-9591-1DAC8A1416A1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484E543-3D6C-44D5-8C75-4F56A2514CAB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CE7C942-524D-4102-B01A-0CF9D1D50012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6273BC4-522A-463D-AC82-2EFA2442A6D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2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2.pn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2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2.pn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2.pn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2.pn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2.pn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2.pn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/>
          <p:nvPr/>
        </p:nvPicPr>
        <p:blipFill>
          <a:blip r:embed="rId2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d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" name="Image 1" descr="preencoded.png">
            <a:hlinkClick r:id="rId3"/>
          </p:cNvPr>
          <p:cNvPicPr/>
          <p:nvPr/>
        </p:nvPicPr>
        <p:blipFill>
          <a:blip r:embed="rId4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noFill/>
          <a:ln w="0">
            <a:noFill/>
          </a:ln>
        </p:spPr>
      </p:pic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preencoded.png"/>
          <p:cNvPicPr/>
          <p:nvPr/>
        </p:nvPicPr>
        <p:blipFill>
          <a:blip r:embed="rId2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d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" name="Image 1" descr="preencoded.png">
            <a:hlinkClick r:id="rId3"/>
          </p:cNvPr>
          <p:cNvPicPr/>
          <p:nvPr/>
        </p:nvPicPr>
        <p:blipFill>
          <a:blip r:embed="rId4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Cliquez pour éditer le format du texte-titre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0" descr="preencoded.png"/>
          <p:cNvPicPr/>
          <p:nvPr/>
        </p:nvPicPr>
        <p:blipFill>
          <a:blip r:embed="rId2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d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" name="Image 1" descr="preencoded.png">
            <a:hlinkClick r:id="rId3"/>
          </p:cNvPr>
          <p:cNvPicPr/>
          <p:nvPr/>
        </p:nvPicPr>
        <p:blipFill>
          <a:blip r:embed="rId4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Cliquez pour éditer le format du texte-titre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0" descr="preencoded.png"/>
          <p:cNvPicPr/>
          <p:nvPr/>
        </p:nvPicPr>
        <p:blipFill>
          <a:blip r:embed="rId2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d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" name="Image 1" descr="preencoded.png">
            <a:hlinkClick r:id="rId3"/>
          </p:cNvPr>
          <p:cNvPicPr/>
          <p:nvPr/>
        </p:nvPicPr>
        <p:blipFill>
          <a:blip r:embed="rId4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Cliquez pour éditer le format du texte-titre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0" descr="preencoded.png"/>
          <p:cNvPicPr/>
          <p:nvPr/>
        </p:nvPicPr>
        <p:blipFill>
          <a:blip r:embed="rId2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d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2" name="Image 1" descr="preencoded.png">
            <a:hlinkClick r:id="rId3"/>
          </p:cNvPr>
          <p:cNvPicPr/>
          <p:nvPr/>
        </p:nvPicPr>
        <p:blipFill>
          <a:blip r:embed="rId4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Cliquez pour éditer le format du texte-titre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0" descr="preencoded.png"/>
          <p:cNvPicPr/>
          <p:nvPr/>
        </p:nvPicPr>
        <p:blipFill>
          <a:blip r:embed="rId2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d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7" name="Image 1" descr="preencoded.png">
            <a:hlinkClick r:id="rId3"/>
          </p:cNvPr>
          <p:cNvPicPr/>
          <p:nvPr/>
        </p:nvPicPr>
        <p:blipFill>
          <a:blip r:embed="rId4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Cliquez pour éditer le format du texte-titre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0" descr="preencoded.png"/>
          <p:cNvPicPr/>
          <p:nvPr/>
        </p:nvPicPr>
        <p:blipFill>
          <a:blip r:embed="rId2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d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2" name="Image 1" descr="preencoded.png">
            <a:hlinkClick r:id="rId3"/>
          </p:cNvPr>
          <p:cNvPicPr/>
          <p:nvPr/>
        </p:nvPicPr>
        <p:blipFill>
          <a:blip r:embed="rId4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Cliquez pour éditer le format du texte-titre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 0" descr="preencoded.png"/>
          <p:cNvPicPr/>
          <p:nvPr/>
        </p:nvPicPr>
        <p:blipFill>
          <a:blip r:embed="rId2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d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7" name="Image 1" descr="preencoded.png">
            <a:hlinkClick r:id="rId3"/>
          </p:cNvPr>
          <p:cNvPicPr/>
          <p:nvPr/>
        </p:nvPicPr>
        <p:blipFill>
          <a:blip r:embed="rId4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Cliquez pour éditer le format du texte-titre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0" descr="preencoded.png"/>
          <p:cNvPicPr/>
          <p:nvPr/>
        </p:nvPicPr>
        <p:blipFill>
          <a:blip r:embed="rId2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d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2" name="Image 1" descr="preencoded.png">
            <a:hlinkClick r:id="rId3"/>
          </p:cNvPr>
          <p:cNvPicPr/>
          <p:nvPr/>
        </p:nvPicPr>
        <p:blipFill>
          <a:blip r:embed="rId4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Cliquez pour éditer le format du texte-titre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 0"/>
          <p:cNvSpPr/>
          <p:nvPr/>
        </p:nvSpPr>
        <p:spPr>
          <a:xfrm>
            <a:off x="4380480" y="2532960"/>
            <a:ext cx="5869080" cy="70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5550"/>
              </a:lnSpc>
              <a:tabLst>
                <a:tab algn="l" pos="0"/>
              </a:tabLst>
            </a:pPr>
            <a:r>
              <a:rPr lang="en-US" sz="4450" b="0" u="none" strike="noStrike">
                <a:solidFill>
                  <a:srgbClr val="5c4e3d"/>
                </a:solidFill>
                <a:effectLst/>
                <a:uFillTx/>
                <a:latin typeface="Libre Baskerville"/>
                <a:ea typeface="Libre Baskerville"/>
              </a:rPr>
              <a:t>Professionnalisation</a:t>
            </a:r>
            <a:endParaRPr lang="fr-FR" sz="4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1"/>
          <p:cNvSpPr/>
          <p:nvPr/>
        </p:nvSpPr>
        <p:spPr>
          <a:xfrm>
            <a:off x="793800" y="3581640"/>
            <a:ext cx="130424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endParaRPr lang="en-US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2"/>
          <p:cNvSpPr/>
          <p:nvPr/>
        </p:nvSpPr>
        <p:spPr>
          <a:xfrm>
            <a:off x="2552760" y="4284720"/>
            <a:ext cx="9524520" cy="70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5550"/>
              </a:lnSpc>
              <a:tabLst>
                <a:tab algn="l" pos="0"/>
              </a:tabLst>
            </a:pPr>
            <a:r>
              <a:rPr lang="en-US" sz="4450" b="0" u="none" strike="noStrike">
                <a:solidFill>
                  <a:srgbClr val="5c4e3d"/>
                </a:solidFill>
                <a:effectLst/>
                <a:uFillTx/>
                <a:latin typeface="Libre Baskerville"/>
                <a:ea typeface="Libre Baskerville"/>
              </a:rPr>
              <a:t> Mon parcours et Mes ambitions </a:t>
            </a:r>
            <a:endParaRPr lang="fr-FR" sz="4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Text 3"/>
          <p:cNvSpPr/>
          <p:nvPr/>
        </p:nvSpPr>
        <p:spPr>
          <a:xfrm>
            <a:off x="793800" y="5333760"/>
            <a:ext cx="130424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endParaRPr lang="en-US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"/>
          <p:cNvSpPr/>
          <p:nvPr/>
        </p:nvSpPr>
        <p:spPr>
          <a:xfrm>
            <a:off x="12780000" y="7740000"/>
            <a:ext cx="180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0"/>
          <p:cNvSpPr/>
          <p:nvPr/>
        </p:nvSpPr>
        <p:spPr>
          <a:xfrm>
            <a:off x="735840" y="707040"/>
            <a:ext cx="5256360" cy="65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5151"/>
              </a:lnSpc>
              <a:tabLst>
                <a:tab algn="l" pos="0"/>
              </a:tabLst>
            </a:pPr>
            <a:r>
              <a:rPr lang="en-US" sz="4100" b="0" u="none" strike="noStrike">
                <a:solidFill>
                  <a:srgbClr val="5c4e3d"/>
                </a:solidFill>
                <a:effectLst/>
                <a:uFillTx/>
                <a:latin typeface="Libre Baskerville"/>
                <a:ea typeface="Libre Baskerville"/>
              </a:rPr>
              <a:t>Sommaire</a:t>
            </a:r>
            <a:endParaRPr lang="fr-FR" sz="4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Shape 1"/>
          <p:cNvSpPr/>
          <p:nvPr/>
        </p:nvSpPr>
        <p:spPr>
          <a:xfrm>
            <a:off x="735840" y="1753920"/>
            <a:ext cx="472680" cy="472680"/>
          </a:xfrm>
          <a:prstGeom prst="roundRect">
            <a:avLst>
              <a:gd name="adj" fmla="val 18670"/>
            </a:avLst>
          </a:prstGeom>
          <a:solidFill>
            <a:srgbClr val="f7edd4"/>
          </a:solidFill>
          <a:ln w="7620">
            <a:solidFill>
              <a:srgbClr val="ddd3b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Text 2"/>
          <p:cNvSpPr/>
          <p:nvPr/>
        </p:nvSpPr>
        <p:spPr>
          <a:xfrm>
            <a:off x="814680" y="1793160"/>
            <a:ext cx="315000" cy="39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2449"/>
              </a:lnSpc>
              <a:tabLst>
                <a:tab algn="l" pos="0"/>
              </a:tabLst>
            </a:pPr>
            <a:r>
              <a:rPr lang="en-US" sz="2450" b="0" u="none" strike="noStrike">
                <a:solidFill>
                  <a:srgbClr val="454240"/>
                </a:solidFill>
                <a:effectLst/>
                <a:uFillTx/>
                <a:latin typeface="Libre Baskerville"/>
                <a:ea typeface="Libre Baskerville"/>
              </a:rPr>
              <a:t>1</a:t>
            </a:r>
            <a:endParaRPr lang="fr-FR" sz="2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Text 3"/>
          <p:cNvSpPr/>
          <p:nvPr/>
        </p:nvSpPr>
        <p:spPr>
          <a:xfrm>
            <a:off x="1404000" y="1825920"/>
            <a:ext cx="3340080" cy="32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551"/>
              </a:lnSpc>
              <a:tabLst>
                <a:tab algn="l" pos="0"/>
              </a:tabLst>
            </a:pPr>
            <a:r>
              <a:rPr lang="en-US" sz="2050" b="0" u="none" strike="noStrike">
                <a:solidFill>
                  <a:srgbClr val="454240"/>
                </a:solidFill>
                <a:effectLst/>
                <a:uFillTx/>
                <a:latin typeface="Libre Baskerville"/>
                <a:ea typeface="Libre Baskerville"/>
              </a:rPr>
              <a:t>Présentation Personnelle</a:t>
            </a:r>
            <a:endParaRPr lang="fr-FR" sz="2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4"/>
          <p:cNvSpPr/>
          <p:nvPr/>
        </p:nvSpPr>
        <p:spPr>
          <a:xfrm>
            <a:off x="1404000" y="2271600"/>
            <a:ext cx="12490200" cy="3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551"/>
              </a:lnSpc>
              <a:tabLst>
                <a:tab algn="l" pos="0"/>
              </a:tabLst>
            </a:pPr>
            <a:r>
              <a:rPr lang="en-US" sz="1650" b="0" u="none" strike="noStrike">
                <a:solidFill>
                  <a:srgbClr val="454240"/>
                </a:solidFill>
                <a:effectLst/>
                <a:uFillTx/>
                <a:latin typeface="DM Sans"/>
                <a:ea typeface="DM Sans"/>
              </a:rPr>
              <a:t>Qui je suis, mon parcours et mes expériences clés.</a:t>
            </a:r>
            <a:endParaRPr lang="fr-FR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Shape 5"/>
          <p:cNvSpPr/>
          <p:nvPr/>
        </p:nvSpPr>
        <p:spPr>
          <a:xfrm>
            <a:off x="735840" y="2985480"/>
            <a:ext cx="472680" cy="472680"/>
          </a:xfrm>
          <a:prstGeom prst="roundRect">
            <a:avLst>
              <a:gd name="adj" fmla="val 18670"/>
            </a:avLst>
          </a:prstGeom>
          <a:solidFill>
            <a:srgbClr val="f7edd4"/>
          </a:solidFill>
          <a:ln w="7620">
            <a:solidFill>
              <a:srgbClr val="ddd3b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Text 6"/>
          <p:cNvSpPr/>
          <p:nvPr/>
        </p:nvSpPr>
        <p:spPr>
          <a:xfrm>
            <a:off x="814680" y="3024720"/>
            <a:ext cx="315000" cy="39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2449"/>
              </a:lnSpc>
              <a:tabLst>
                <a:tab algn="l" pos="0"/>
              </a:tabLst>
            </a:pPr>
            <a:r>
              <a:rPr lang="en-US" sz="2450" b="0" u="none" strike="noStrike">
                <a:solidFill>
                  <a:srgbClr val="454240"/>
                </a:solidFill>
                <a:effectLst/>
                <a:uFillTx/>
                <a:latin typeface="Libre Baskerville"/>
                <a:ea typeface="Libre Baskerville"/>
              </a:rPr>
              <a:t>2</a:t>
            </a:r>
            <a:endParaRPr lang="fr-FR" sz="2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Text 7"/>
          <p:cNvSpPr/>
          <p:nvPr/>
        </p:nvSpPr>
        <p:spPr>
          <a:xfrm>
            <a:off x="1404000" y="3057840"/>
            <a:ext cx="2708640" cy="32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551"/>
              </a:lnSpc>
              <a:tabLst>
                <a:tab algn="l" pos="0"/>
              </a:tabLst>
            </a:pPr>
            <a:r>
              <a:rPr lang="en-US" sz="2050" b="0" u="none" strike="noStrike">
                <a:solidFill>
                  <a:srgbClr val="454240"/>
                </a:solidFill>
                <a:effectLst/>
                <a:uFillTx/>
                <a:latin typeface="Libre Baskerville"/>
                <a:ea typeface="Libre Baskerville"/>
              </a:rPr>
              <a:t>Projet Professionnel</a:t>
            </a:r>
            <a:endParaRPr lang="fr-FR" sz="2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Text 8"/>
          <p:cNvSpPr/>
          <p:nvPr/>
        </p:nvSpPr>
        <p:spPr>
          <a:xfrm>
            <a:off x="1404000" y="3503160"/>
            <a:ext cx="12490200" cy="3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551"/>
              </a:lnSpc>
              <a:tabLst>
                <a:tab algn="l" pos="0"/>
              </a:tabLst>
            </a:pPr>
            <a:r>
              <a:rPr lang="en-US" sz="1650" b="0" u="none" strike="noStrike">
                <a:solidFill>
                  <a:srgbClr val="454240"/>
                </a:solidFill>
                <a:effectLst/>
                <a:uFillTx/>
                <a:latin typeface="DM Sans"/>
                <a:ea typeface="DM Sans"/>
              </a:rPr>
              <a:t>Mes objectifs de carrière et les étapes pour les atteindre.</a:t>
            </a:r>
            <a:endParaRPr lang="fr-FR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Shape 9"/>
          <p:cNvSpPr/>
          <p:nvPr/>
        </p:nvSpPr>
        <p:spPr>
          <a:xfrm>
            <a:off x="735840" y="4217040"/>
            <a:ext cx="472680" cy="472680"/>
          </a:xfrm>
          <a:prstGeom prst="roundRect">
            <a:avLst>
              <a:gd name="adj" fmla="val 18670"/>
            </a:avLst>
          </a:prstGeom>
          <a:solidFill>
            <a:srgbClr val="f7edd4"/>
          </a:solidFill>
          <a:ln w="7620">
            <a:solidFill>
              <a:srgbClr val="ddd3b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Text 10"/>
          <p:cNvSpPr/>
          <p:nvPr/>
        </p:nvSpPr>
        <p:spPr>
          <a:xfrm>
            <a:off x="814680" y="4256640"/>
            <a:ext cx="315000" cy="39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2449"/>
              </a:lnSpc>
              <a:tabLst>
                <a:tab algn="l" pos="0"/>
              </a:tabLst>
            </a:pPr>
            <a:r>
              <a:rPr lang="en-US" sz="2450" b="0" u="none" strike="noStrike">
                <a:solidFill>
                  <a:srgbClr val="454240"/>
                </a:solidFill>
                <a:effectLst/>
                <a:uFillTx/>
                <a:latin typeface="Libre Baskerville"/>
                <a:ea typeface="Libre Baskerville"/>
              </a:rPr>
              <a:t>3</a:t>
            </a:r>
            <a:endParaRPr lang="fr-FR" sz="2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11"/>
          <p:cNvSpPr/>
          <p:nvPr/>
        </p:nvSpPr>
        <p:spPr>
          <a:xfrm>
            <a:off x="1404000" y="4289400"/>
            <a:ext cx="3313080" cy="32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551"/>
              </a:lnSpc>
              <a:tabLst>
                <a:tab algn="l" pos="0"/>
              </a:tabLst>
            </a:pPr>
            <a:r>
              <a:rPr lang="en-US" sz="2050" b="0" u="none" strike="noStrike">
                <a:solidFill>
                  <a:srgbClr val="454240"/>
                </a:solidFill>
                <a:effectLst/>
                <a:uFillTx/>
                <a:latin typeface="Libre Baskerville"/>
                <a:ea typeface="Libre Baskerville"/>
              </a:rPr>
              <a:t>Alternance - Glassy Tech</a:t>
            </a:r>
            <a:endParaRPr lang="fr-FR" sz="2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Text 12"/>
          <p:cNvSpPr/>
          <p:nvPr/>
        </p:nvSpPr>
        <p:spPr>
          <a:xfrm>
            <a:off x="1404000" y="4735080"/>
            <a:ext cx="12490200" cy="3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551"/>
              </a:lnSpc>
              <a:tabLst>
                <a:tab algn="l" pos="0"/>
              </a:tabLst>
            </a:pPr>
            <a:r>
              <a:rPr lang="en-US" sz="1650" b="0" u="none" strike="noStrike">
                <a:solidFill>
                  <a:srgbClr val="454240"/>
                </a:solidFill>
                <a:effectLst/>
                <a:uFillTx/>
                <a:latin typeface="DM Sans"/>
                <a:ea typeface="DM Sans"/>
              </a:rPr>
              <a:t>Mes missions et réalisations au sein de Glassy Tech.</a:t>
            </a:r>
            <a:endParaRPr lang="fr-FR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Shape 13"/>
          <p:cNvSpPr/>
          <p:nvPr/>
        </p:nvSpPr>
        <p:spPr>
          <a:xfrm>
            <a:off x="735840" y="5448960"/>
            <a:ext cx="472680" cy="472680"/>
          </a:xfrm>
          <a:prstGeom prst="roundRect">
            <a:avLst>
              <a:gd name="adj" fmla="val 18670"/>
            </a:avLst>
          </a:prstGeom>
          <a:solidFill>
            <a:srgbClr val="f7edd4"/>
          </a:solidFill>
          <a:ln w="7620">
            <a:solidFill>
              <a:srgbClr val="ddd3b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Text 14"/>
          <p:cNvSpPr/>
          <p:nvPr/>
        </p:nvSpPr>
        <p:spPr>
          <a:xfrm>
            <a:off x="814680" y="5488200"/>
            <a:ext cx="315000" cy="39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2449"/>
              </a:lnSpc>
              <a:tabLst>
                <a:tab algn="l" pos="0"/>
              </a:tabLst>
            </a:pPr>
            <a:r>
              <a:rPr lang="en-US" sz="2450" b="0" u="none" strike="noStrike">
                <a:solidFill>
                  <a:srgbClr val="454240"/>
                </a:solidFill>
                <a:effectLst/>
                <a:uFillTx/>
                <a:latin typeface="Libre Baskerville"/>
                <a:ea typeface="Libre Baskerville"/>
              </a:rPr>
              <a:t>4</a:t>
            </a:r>
            <a:endParaRPr lang="fr-FR" sz="2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15"/>
          <p:cNvSpPr/>
          <p:nvPr/>
        </p:nvSpPr>
        <p:spPr>
          <a:xfrm>
            <a:off x="1404000" y="5521320"/>
            <a:ext cx="5554080" cy="32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551"/>
              </a:lnSpc>
              <a:tabLst>
                <a:tab algn="l" pos="0"/>
              </a:tabLst>
            </a:pPr>
            <a:r>
              <a:rPr lang="en-US" sz="2050" b="0" u="none" strike="noStrike">
                <a:solidFill>
                  <a:srgbClr val="454240"/>
                </a:solidFill>
                <a:effectLst/>
                <a:uFillTx/>
                <a:latin typeface="Libre Baskerville"/>
                <a:ea typeface="Libre Baskerville"/>
              </a:rPr>
              <a:t>Portfolio / Projet Personnel Informatique</a:t>
            </a:r>
            <a:endParaRPr lang="fr-FR" sz="2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16"/>
          <p:cNvSpPr/>
          <p:nvPr/>
        </p:nvSpPr>
        <p:spPr>
          <a:xfrm>
            <a:off x="1404000" y="5966640"/>
            <a:ext cx="12490200" cy="3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551"/>
              </a:lnSpc>
              <a:tabLst>
                <a:tab algn="l" pos="0"/>
              </a:tabLst>
            </a:pPr>
            <a:r>
              <a:rPr lang="en-US" sz="1650" b="0" u="none" strike="noStrike">
                <a:solidFill>
                  <a:srgbClr val="454240"/>
                </a:solidFill>
                <a:effectLst/>
                <a:uFillTx/>
                <a:latin typeface="DM Sans"/>
                <a:ea typeface="DM Sans"/>
              </a:rPr>
              <a:t>Mes réalisations et mes futures explorations technologiques.</a:t>
            </a:r>
            <a:endParaRPr lang="fr-FR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Shape 17"/>
          <p:cNvSpPr/>
          <p:nvPr/>
        </p:nvSpPr>
        <p:spPr>
          <a:xfrm>
            <a:off x="735840" y="6680520"/>
            <a:ext cx="472680" cy="472680"/>
          </a:xfrm>
          <a:prstGeom prst="roundRect">
            <a:avLst>
              <a:gd name="adj" fmla="val 18670"/>
            </a:avLst>
          </a:prstGeom>
          <a:solidFill>
            <a:srgbClr val="f7edd4"/>
          </a:solidFill>
          <a:ln w="7620">
            <a:solidFill>
              <a:srgbClr val="ddd3b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18"/>
          <p:cNvSpPr/>
          <p:nvPr/>
        </p:nvSpPr>
        <p:spPr>
          <a:xfrm>
            <a:off x="814680" y="6720120"/>
            <a:ext cx="315000" cy="39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2449"/>
              </a:lnSpc>
              <a:tabLst>
                <a:tab algn="l" pos="0"/>
              </a:tabLst>
            </a:pPr>
            <a:r>
              <a:rPr lang="en-US" sz="2450" b="0" u="none" strike="noStrike">
                <a:solidFill>
                  <a:srgbClr val="454240"/>
                </a:solidFill>
                <a:effectLst/>
                <a:uFillTx/>
                <a:latin typeface="Libre Baskerville"/>
                <a:ea typeface="Libre Baskerville"/>
              </a:rPr>
              <a:t>5</a:t>
            </a:r>
            <a:endParaRPr lang="fr-FR" sz="2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Text 19"/>
          <p:cNvSpPr/>
          <p:nvPr/>
        </p:nvSpPr>
        <p:spPr>
          <a:xfrm>
            <a:off x="1404000" y="6752880"/>
            <a:ext cx="4020480" cy="32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551"/>
              </a:lnSpc>
              <a:tabLst>
                <a:tab algn="l" pos="0"/>
              </a:tabLst>
            </a:pPr>
            <a:r>
              <a:rPr lang="en-US" sz="2050" b="0" u="none" strike="noStrike">
                <a:solidFill>
                  <a:srgbClr val="454240"/>
                </a:solidFill>
                <a:effectLst/>
                <a:uFillTx/>
                <a:latin typeface="Libre Baskerville"/>
                <a:ea typeface="Libre Baskerville"/>
              </a:rPr>
              <a:t>Veille Automatique - Algorave</a:t>
            </a:r>
            <a:endParaRPr lang="fr-FR" sz="2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Text 20"/>
          <p:cNvSpPr/>
          <p:nvPr/>
        </p:nvSpPr>
        <p:spPr>
          <a:xfrm>
            <a:off x="1404000" y="7198560"/>
            <a:ext cx="12490200" cy="3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551"/>
              </a:lnSpc>
              <a:tabLst>
                <a:tab algn="l" pos="0"/>
              </a:tabLst>
            </a:pPr>
            <a:r>
              <a:rPr lang="en-US" sz="1650" b="0" u="none" strike="noStrike">
                <a:solidFill>
                  <a:srgbClr val="454240"/>
                </a:solidFill>
                <a:effectLst/>
                <a:uFillTx/>
                <a:latin typeface="DM Sans"/>
                <a:ea typeface="DM Sans"/>
              </a:rPr>
              <a:t>Exploration de l'innovation et de la créativité numérique.</a:t>
            </a:r>
            <a:endParaRPr lang="fr-FR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"/>
          <p:cNvSpPr/>
          <p:nvPr/>
        </p:nvSpPr>
        <p:spPr>
          <a:xfrm>
            <a:off x="12780000" y="7740000"/>
            <a:ext cx="180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 0"/>
          <p:cNvSpPr/>
          <p:nvPr/>
        </p:nvSpPr>
        <p:spPr>
          <a:xfrm>
            <a:off x="3711240" y="2301840"/>
            <a:ext cx="7207200" cy="70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5550"/>
              </a:lnSpc>
              <a:tabLst>
                <a:tab algn="l" pos="0"/>
              </a:tabLst>
            </a:pPr>
            <a:r>
              <a:rPr lang="en-US" sz="4450" b="0" u="none" strike="noStrike">
                <a:solidFill>
                  <a:srgbClr val="5c4e3d"/>
                </a:solidFill>
                <a:effectLst/>
                <a:uFillTx/>
                <a:latin typeface="Libre Baskerville"/>
                <a:ea typeface="Libre Baskerville"/>
              </a:rPr>
              <a:t>Présentation Personnelle</a:t>
            </a:r>
            <a:endParaRPr lang="fr-FR" sz="4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Text 1"/>
          <p:cNvSpPr/>
          <p:nvPr/>
        </p:nvSpPr>
        <p:spPr>
          <a:xfrm>
            <a:off x="793800" y="357768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lang="en-US" sz="2200" b="0" u="none" strike="noStrike">
                <a:solidFill>
                  <a:srgbClr val="5c4e3d"/>
                </a:solidFill>
                <a:effectLst/>
                <a:uFillTx/>
                <a:latin typeface="Libre Baskerville"/>
                <a:ea typeface="Libre Baskerville"/>
              </a:rPr>
              <a:t>Identité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2"/>
          <p:cNvSpPr/>
          <p:nvPr/>
        </p:nvSpPr>
        <p:spPr>
          <a:xfrm>
            <a:off x="793800" y="4158720"/>
            <a:ext cx="62442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lang="en-US" sz="1750" b="0" u="none" strike="noStrike">
                <a:solidFill>
                  <a:srgbClr val="454240"/>
                </a:solidFill>
                <a:effectLst/>
                <a:uFillTx/>
                <a:latin typeface="DM Sans"/>
                <a:ea typeface="DM Sans"/>
              </a:rPr>
              <a:t>Guillot Noah - Alternant en BTS SIO </a:t>
            </a:r>
            <a:endParaRPr lang="fr-FR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3"/>
          <p:cNvSpPr/>
          <p:nvPr/>
        </p:nvSpPr>
        <p:spPr>
          <a:xfrm>
            <a:off x="7599600" y="357768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lang="en-US" sz="2200" b="0" u="none" strike="noStrike">
                <a:solidFill>
                  <a:srgbClr val="5c4e3d"/>
                </a:solidFill>
                <a:effectLst/>
                <a:uFillTx/>
                <a:latin typeface="Libre Baskerville"/>
                <a:ea typeface="Libre Baskerville"/>
              </a:rPr>
              <a:t>Parcours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4"/>
          <p:cNvSpPr/>
          <p:nvPr/>
        </p:nvSpPr>
        <p:spPr>
          <a:xfrm>
            <a:off x="7599600" y="4158720"/>
            <a:ext cx="6244200" cy="145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343080" indent="-343080">
              <a:lnSpc>
                <a:spcPts val="2849"/>
              </a:lnSpc>
              <a:buClr>
                <a:srgbClr val="454240"/>
              </a:buClr>
              <a:buFont typeface="Symbol" charset="2"/>
              <a:buChar char=""/>
            </a:pPr>
            <a:r>
              <a:rPr lang="en-US" sz="1750" b="0" u="none" strike="noStrike">
                <a:solidFill>
                  <a:srgbClr val="454240"/>
                </a:solidFill>
                <a:effectLst/>
                <a:uFillTx/>
                <a:latin typeface="DM Sans"/>
                <a:ea typeface="DM Sans"/>
              </a:rPr>
              <a:t>Baccalauréat STMG option Comptabilité Gestion</a:t>
            </a:r>
            <a:endParaRPr lang="fr-FR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ts val="2849"/>
              </a:lnSpc>
              <a:buClr>
                <a:srgbClr val="454240"/>
              </a:buClr>
              <a:buFont typeface="Symbol" charset="2"/>
              <a:buChar char=""/>
            </a:pPr>
            <a:r>
              <a:rPr lang="en-US" sz="1750" b="0" u="none" strike="noStrike">
                <a:solidFill>
                  <a:srgbClr val="454240"/>
                </a:solidFill>
                <a:effectLst/>
                <a:uFillTx/>
                <a:latin typeface="DM Sans"/>
                <a:ea typeface="DM Sans"/>
              </a:rPr>
              <a:t>BUT GEA  (Non fini)</a:t>
            </a:r>
            <a:endParaRPr lang="fr-FR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ts val="2849"/>
              </a:lnSpc>
              <a:buClr>
                <a:srgbClr val="454240"/>
              </a:buClr>
              <a:buFont typeface="Symbol" charset="2"/>
              <a:buChar char=""/>
            </a:pPr>
            <a:r>
              <a:rPr lang="en-US" sz="1750" b="0" u="none" strike="noStrike">
                <a:solidFill>
                  <a:srgbClr val="454240"/>
                </a:solidFill>
                <a:effectLst/>
                <a:uFillTx/>
                <a:latin typeface="DM Sans"/>
                <a:ea typeface="DM Sans"/>
              </a:rPr>
              <a:t>Licence de Psychologie (En cours de validation)</a:t>
            </a:r>
            <a:endParaRPr lang="fr-FR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ts val="2849"/>
              </a:lnSpc>
              <a:buClr>
                <a:srgbClr val="454240"/>
              </a:buClr>
              <a:buFont typeface="Symbol" charset="2"/>
              <a:buChar char=""/>
            </a:pPr>
            <a:r>
              <a:rPr lang="en-US" sz="1750" b="0" u="none" strike="noStrike">
                <a:solidFill>
                  <a:srgbClr val="454240"/>
                </a:solidFill>
                <a:effectLst/>
                <a:uFillTx/>
                <a:latin typeface="DM Sans"/>
                <a:ea typeface="DM Sans"/>
              </a:rPr>
              <a:t>BTS SIO (En cours…)</a:t>
            </a:r>
            <a:endParaRPr lang="fr-FR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"/>
          <p:cNvSpPr/>
          <p:nvPr/>
        </p:nvSpPr>
        <p:spPr>
          <a:xfrm>
            <a:off x="12780000" y="7740000"/>
            <a:ext cx="180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 0"/>
          <p:cNvSpPr/>
          <p:nvPr/>
        </p:nvSpPr>
        <p:spPr>
          <a:xfrm>
            <a:off x="3629160" y="2450880"/>
            <a:ext cx="7371360" cy="70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5550"/>
              </a:lnSpc>
              <a:tabLst>
                <a:tab algn="l" pos="0"/>
              </a:tabLst>
            </a:pPr>
            <a:r>
              <a:rPr lang="en-US" sz="4450" b="0" u="none" strike="noStrike">
                <a:solidFill>
                  <a:srgbClr val="5c4e3d"/>
                </a:solidFill>
                <a:effectLst/>
                <a:uFillTx/>
                <a:latin typeface="Libre Baskerville"/>
                <a:ea typeface="Libre Baskerville"/>
              </a:rPr>
              <a:t>Mon Projet Professionnel</a:t>
            </a:r>
            <a:endParaRPr lang="fr-FR" sz="4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Text 1"/>
          <p:cNvSpPr/>
          <p:nvPr/>
        </p:nvSpPr>
        <p:spPr>
          <a:xfrm>
            <a:off x="793800" y="3499920"/>
            <a:ext cx="226440" cy="28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lang="en-US" sz="1750" b="0" u="none" strike="noStrike">
                <a:solidFill>
                  <a:srgbClr val="454240"/>
                </a:solidFill>
                <a:effectLst/>
                <a:uFillTx/>
                <a:latin typeface="Libre Baskerville Light"/>
                <a:ea typeface="Libre Baskerville Light"/>
              </a:rPr>
              <a:t>01</a:t>
            </a:r>
            <a:endParaRPr lang="fr-FR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Shape 2"/>
          <p:cNvSpPr/>
          <p:nvPr/>
        </p:nvSpPr>
        <p:spPr>
          <a:xfrm>
            <a:off x="793800" y="3854880"/>
            <a:ext cx="4196160" cy="30240"/>
          </a:xfrm>
          <a:prstGeom prst="rect">
            <a:avLst/>
          </a:prstGeom>
          <a:solidFill>
            <a:srgbClr val="b88e2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14400" bIns="-14400" anchor="t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" name="Text 3"/>
          <p:cNvSpPr/>
          <p:nvPr/>
        </p:nvSpPr>
        <p:spPr>
          <a:xfrm>
            <a:off x="793800" y="4029480"/>
            <a:ext cx="289836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lang="en-US" sz="2200" b="0" u="none" strike="noStrike">
                <a:solidFill>
                  <a:srgbClr val="454240"/>
                </a:solidFill>
                <a:effectLst/>
                <a:uFillTx/>
                <a:latin typeface="Libre Baskerville"/>
                <a:ea typeface="Libre Baskerville"/>
              </a:rPr>
              <a:t>Objectif de Carrière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Text 4"/>
          <p:cNvSpPr/>
          <p:nvPr/>
        </p:nvSpPr>
        <p:spPr>
          <a:xfrm>
            <a:off x="793800" y="4519800"/>
            <a:ext cx="4196160" cy="108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lang="en-US" sz="1750" b="0" u="none" strike="noStrike">
                <a:solidFill>
                  <a:srgbClr val="454240"/>
                </a:solidFill>
                <a:effectLst/>
                <a:uFillTx/>
                <a:latin typeface="DM Sans"/>
                <a:ea typeface="DM Sans"/>
              </a:rPr>
              <a:t>Définition claire de ma voie future et de mes aspirations professionnelles à long terme.</a:t>
            </a:r>
            <a:endParaRPr lang="fr-FR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Text 5"/>
          <p:cNvSpPr/>
          <p:nvPr/>
        </p:nvSpPr>
        <p:spPr>
          <a:xfrm>
            <a:off x="5217120" y="3499920"/>
            <a:ext cx="226440" cy="28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lang="en-US" sz="1750" b="0" u="none" strike="noStrike">
                <a:solidFill>
                  <a:srgbClr val="454240"/>
                </a:solidFill>
                <a:effectLst/>
                <a:uFillTx/>
                <a:latin typeface="Libre Baskerville Light"/>
                <a:ea typeface="Libre Baskerville Light"/>
              </a:rPr>
              <a:t>02</a:t>
            </a:r>
            <a:endParaRPr lang="fr-FR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Shape 6"/>
          <p:cNvSpPr/>
          <p:nvPr/>
        </p:nvSpPr>
        <p:spPr>
          <a:xfrm>
            <a:off x="5217120" y="3854880"/>
            <a:ext cx="4196160" cy="30240"/>
          </a:xfrm>
          <a:prstGeom prst="rect">
            <a:avLst/>
          </a:prstGeom>
          <a:solidFill>
            <a:srgbClr val="b88e2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14400" bIns="-14400" anchor="t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7"/>
          <p:cNvSpPr/>
          <p:nvPr/>
        </p:nvSpPr>
        <p:spPr>
          <a:xfrm>
            <a:off x="5217120" y="4029480"/>
            <a:ext cx="318888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lang="en-US" sz="2200" b="0" u="none" strike="noStrike">
                <a:solidFill>
                  <a:srgbClr val="454240"/>
                </a:solidFill>
                <a:effectLst/>
                <a:uFillTx/>
                <a:latin typeface="Libre Baskerville"/>
                <a:ea typeface="Libre Baskerville"/>
              </a:rPr>
              <a:t>Motivations &amp; Valeurs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Text 8"/>
          <p:cNvSpPr/>
          <p:nvPr/>
        </p:nvSpPr>
        <p:spPr>
          <a:xfrm>
            <a:off x="5217120" y="4519800"/>
            <a:ext cx="4196160" cy="108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lang="en-US" sz="1750" b="0" u="none" strike="noStrike">
                <a:solidFill>
                  <a:srgbClr val="454240"/>
                </a:solidFill>
                <a:effectLst/>
                <a:uFillTx/>
                <a:latin typeface="DM Sans"/>
                <a:ea typeface="DM Sans"/>
              </a:rPr>
              <a:t>Les principes qui guident mes choix et alimentent ma passion dans mon domaine.</a:t>
            </a:r>
            <a:endParaRPr lang="fr-FR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Text 9"/>
          <p:cNvSpPr/>
          <p:nvPr/>
        </p:nvSpPr>
        <p:spPr>
          <a:xfrm>
            <a:off x="9640080" y="3499920"/>
            <a:ext cx="226440" cy="28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lang="en-US" sz="1750" b="0" u="none" strike="noStrike">
                <a:solidFill>
                  <a:srgbClr val="454240"/>
                </a:solidFill>
                <a:effectLst/>
                <a:uFillTx/>
                <a:latin typeface="Libre Baskerville Light"/>
                <a:ea typeface="Libre Baskerville Light"/>
              </a:rPr>
              <a:t>03</a:t>
            </a:r>
            <a:endParaRPr lang="fr-FR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Shape 10"/>
          <p:cNvSpPr/>
          <p:nvPr/>
        </p:nvSpPr>
        <p:spPr>
          <a:xfrm>
            <a:off x="9640080" y="3854880"/>
            <a:ext cx="4196160" cy="30240"/>
          </a:xfrm>
          <a:prstGeom prst="rect">
            <a:avLst/>
          </a:prstGeom>
          <a:solidFill>
            <a:srgbClr val="b88e2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14400" bIns="-14400" anchor="t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11"/>
          <p:cNvSpPr/>
          <p:nvPr/>
        </p:nvSpPr>
        <p:spPr>
          <a:xfrm>
            <a:off x="9640080" y="402948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lang="en-US" sz="2200" b="0" u="none" strike="noStrike">
                <a:solidFill>
                  <a:srgbClr val="454240"/>
                </a:solidFill>
                <a:effectLst/>
                <a:uFillTx/>
                <a:latin typeface="Libre Baskerville"/>
                <a:ea typeface="Libre Baskerville"/>
              </a:rPr>
              <a:t>Étapes Stratégiques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12"/>
          <p:cNvSpPr/>
          <p:nvPr/>
        </p:nvSpPr>
        <p:spPr>
          <a:xfrm>
            <a:off x="9640080" y="4519800"/>
            <a:ext cx="4196160" cy="72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lang="en-US" sz="1750" b="0" u="none" strike="noStrike">
                <a:solidFill>
                  <a:srgbClr val="454240"/>
                </a:solidFill>
                <a:effectLst/>
                <a:uFillTx/>
                <a:latin typeface="DM Sans"/>
                <a:ea typeface="DM Sans"/>
              </a:rPr>
              <a:t>Les formations, stages et expériences ciblées pour concrétiser ce projet.</a:t>
            </a:r>
            <a:endParaRPr lang="fr-FR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"/>
          <p:cNvSpPr/>
          <p:nvPr/>
        </p:nvSpPr>
        <p:spPr>
          <a:xfrm>
            <a:off x="12780000" y="7740000"/>
            <a:ext cx="180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 0"/>
          <p:cNvSpPr/>
          <p:nvPr/>
        </p:nvSpPr>
        <p:spPr>
          <a:xfrm>
            <a:off x="3740760" y="3760200"/>
            <a:ext cx="7148520" cy="70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5550"/>
              </a:lnSpc>
              <a:tabLst>
                <a:tab algn="l" pos="0"/>
              </a:tabLst>
            </a:pPr>
            <a:r>
              <a:rPr lang="en-US" sz="4450" b="0" u="none" strike="noStrike">
                <a:solidFill>
                  <a:srgbClr val="5c4e3d"/>
                </a:solidFill>
                <a:effectLst/>
                <a:uFillTx/>
                <a:latin typeface="Libre Baskerville"/>
                <a:ea typeface="Libre Baskerville"/>
              </a:rPr>
              <a:t>Alternance - Glassy Tech</a:t>
            </a:r>
            <a:endParaRPr lang="fr-FR" sz="4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"/>
          <p:cNvSpPr/>
          <p:nvPr/>
        </p:nvSpPr>
        <p:spPr>
          <a:xfrm>
            <a:off x="12780000" y="7740000"/>
            <a:ext cx="180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 0"/>
          <p:cNvSpPr/>
          <p:nvPr/>
        </p:nvSpPr>
        <p:spPr>
          <a:xfrm>
            <a:off x="3142440" y="3760200"/>
            <a:ext cx="8344800" cy="70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5550"/>
              </a:lnSpc>
              <a:tabLst>
                <a:tab algn="l" pos="0"/>
              </a:tabLst>
            </a:pPr>
            <a:r>
              <a:rPr lang="en-US" sz="4450" b="0" u="none" strike="noStrike">
                <a:solidFill>
                  <a:srgbClr val="5c4e3d"/>
                </a:solidFill>
                <a:effectLst/>
                <a:uFillTx/>
                <a:latin typeface="Libre Baskerville"/>
                <a:ea typeface="Libre Baskerville"/>
              </a:rPr>
              <a:t>Portfolio &amp; Projet Personnel </a:t>
            </a:r>
            <a:endParaRPr lang="fr-FR" sz="4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"/>
          <p:cNvSpPr/>
          <p:nvPr/>
        </p:nvSpPr>
        <p:spPr>
          <a:xfrm>
            <a:off x="12780000" y="7740000"/>
            <a:ext cx="180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Image 0" descr="preencoded.png"/>
          <p:cNvPicPr/>
          <p:nvPr/>
        </p:nvPicPr>
        <p:blipFill>
          <a:blip r:embed="rId1"/>
          <a:stretch/>
        </p:blipFill>
        <p:spPr>
          <a:xfrm>
            <a:off x="1981080" y="3429000"/>
            <a:ext cx="1523520" cy="1371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3" name="Text 0"/>
          <p:cNvSpPr/>
          <p:nvPr/>
        </p:nvSpPr>
        <p:spPr>
          <a:xfrm>
            <a:off x="6241680" y="978120"/>
            <a:ext cx="7633080" cy="134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5301"/>
              </a:lnSpc>
              <a:tabLst>
                <a:tab algn="l" pos="0"/>
              </a:tabLst>
            </a:pPr>
            <a:r>
              <a:rPr lang="en-US" sz="4200" b="0" u="none" strike="noStrike">
                <a:solidFill>
                  <a:srgbClr val="5c4e3d"/>
                </a:solidFill>
                <a:effectLst/>
                <a:uFillTx/>
                <a:latin typeface="Libre Baskerville"/>
                <a:ea typeface="Libre Baskerville"/>
              </a:rPr>
              <a:t>Veille Automatique - Algorave : Introduction</a:t>
            </a:r>
            <a:endParaRPr lang="fr-FR" sz="4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Shape 1"/>
          <p:cNvSpPr/>
          <p:nvPr/>
        </p:nvSpPr>
        <p:spPr>
          <a:xfrm>
            <a:off x="6241680" y="2634840"/>
            <a:ext cx="7633080" cy="1289160"/>
          </a:xfrm>
          <a:prstGeom prst="roundRect">
            <a:avLst>
              <a:gd name="adj" fmla="val 11344"/>
            </a:avLst>
          </a:prstGeom>
          <a:solidFill>
            <a:srgbClr val="fffdfa"/>
          </a:solidFill>
          <a:ln w="30480">
            <a:solidFill>
              <a:srgbClr val="ddd3b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Shape 2"/>
          <p:cNvSpPr/>
          <p:nvPr/>
        </p:nvSpPr>
        <p:spPr>
          <a:xfrm>
            <a:off x="6211080" y="2634840"/>
            <a:ext cx="121680" cy="1289160"/>
          </a:xfrm>
          <a:prstGeom prst="roundRect">
            <a:avLst>
              <a:gd name="adj" fmla="val 74353"/>
            </a:avLst>
          </a:prstGeom>
          <a:solidFill>
            <a:srgbClr val="b88e2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 3"/>
          <p:cNvSpPr/>
          <p:nvPr/>
        </p:nvSpPr>
        <p:spPr>
          <a:xfrm>
            <a:off x="6579360" y="2881080"/>
            <a:ext cx="5078520" cy="33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650"/>
              </a:lnSpc>
              <a:tabLst>
                <a:tab algn="l" pos="0"/>
              </a:tabLst>
            </a:pPr>
            <a:r>
              <a:rPr lang="en-US" sz="2100" b="0" u="none" strike="noStrike">
                <a:solidFill>
                  <a:srgbClr val="454240"/>
                </a:solidFill>
                <a:effectLst/>
                <a:uFillTx/>
                <a:latin typeface="Libre Baskerville"/>
                <a:ea typeface="Libre Baskerville"/>
              </a:rPr>
              <a:t>Qu'est-ce que la Veille Automatique ?</a:t>
            </a:r>
            <a:endParaRPr lang="fr-F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4"/>
          <p:cNvSpPr/>
          <p:nvPr/>
        </p:nvSpPr>
        <p:spPr>
          <a:xfrm>
            <a:off x="6579360" y="3341520"/>
            <a:ext cx="7049160" cy="33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650"/>
              </a:lnSpc>
              <a:tabLst>
                <a:tab algn="l" pos="0"/>
              </a:tabLst>
            </a:pPr>
            <a:r>
              <a:rPr lang="en-US" sz="1650" b="0" u="none" strike="noStrike">
                <a:solidFill>
                  <a:srgbClr val="454240"/>
                </a:solidFill>
                <a:effectLst/>
                <a:uFillTx/>
                <a:latin typeface="DM Sans"/>
                <a:ea typeface="DM Sans"/>
              </a:rPr>
              <a:t>Méthodes et outils pour suivre l'actualité technologique sans effort.</a:t>
            </a:r>
            <a:endParaRPr lang="fr-FR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Shape 5"/>
          <p:cNvSpPr/>
          <p:nvPr/>
        </p:nvSpPr>
        <p:spPr>
          <a:xfrm>
            <a:off x="6241680" y="4129920"/>
            <a:ext cx="7633080" cy="1626120"/>
          </a:xfrm>
          <a:prstGeom prst="roundRect">
            <a:avLst>
              <a:gd name="adj" fmla="val 8994"/>
            </a:avLst>
          </a:prstGeom>
          <a:solidFill>
            <a:srgbClr val="fffdfa"/>
          </a:solidFill>
          <a:ln w="30480">
            <a:solidFill>
              <a:srgbClr val="ddd3b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Shape 6"/>
          <p:cNvSpPr/>
          <p:nvPr/>
        </p:nvSpPr>
        <p:spPr>
          <a:xfrm>
            <a:off x="6211080" y="4129920"/>
            <a:ext cx="121680" cy="1626120"/>
          </a:xfrm>
          <a:prstGeom prst="roundRect">
            <a:avLst>
              <a:gd name="adj" fmla="val 74353"/>
            </a:avLst>
          </a:prstGeom>
          <a:solidFill>
            <a:srgbClr val="b88e2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7"/>
          <p:cNvSpPr/>
          <p:nvPr/>
        </p:nvSpPr>
        <p:spPr>
          <a:xfrm>
            <a:off x="6579360" y="4376160"/>
            <a:ext cx="4978800" cy="33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650"/>
              </a:lnSpc>
              <a:tabLst>
                <a:tab algn="l" pos="0"/>
              </a:tabLst>
            </a:pPr>
            <a:r>
              <a:rPr lang="en-US" sz="2100" b="0" u="none" strike="noStrike">
                <a:solidFill>
                  <a:srgbClr val="454240"/>
                </a:solidFill>
                <a:effectLst/>
                <a:uFillTx/>
                <a:latin typeface="Libre Baskerville"/>
                <a:ea typeface="Libre Baskerville"/>
              </a:rPr>
              <a:t>Algorave : Musique Codée en direct </a:t>
            </a:r>
            <a:endParaRPr lang="fr-F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8"/>
          <p:cNvSpPr/>
          <p:nvPr/>
        </p:nvSpPr>
        <p:spPr>
          <a:xfrm>
            <a:off x="6579360" y="4836600"/>
            <a:ext cx="7049160" cy="67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650"/>
              </a:lnSpc>
              <a:tabLst>
                <a:tab algn="l" pos="0"/>
              </a:tabLst>
            </a:pPr>
            <a:r>
              <a:rPr lang="en-US" sz="1650" b="0" u="none" strike="noStrike">
                <a:solidFill>
                  <a:srgbClr val="454240"/>
                </a:solidFill>
                <a:effectLst/>
                <a:uFillTx/>
                <a:latin typeface="DM Sans"/>
                <a:ea typeface="DM Sans"/>
              </a:rPr>
              <a:t>Quand les algorithmes sont des instruments, la musique est générée en temps réel.</a:t>
            </a:r>
            <a:endParaRPr lang="fr-FR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Shape 9"/>
          <p:cNvSpPr/>
          <p:nvPr/>
        </p:nvSpPr>
        <p:spPr>
          <a:xfrm>
            <a:off x="6241680" y="5961960"/>
            <a:ext cx="7633080" cy="1289160"/>
          </a:xfrm>
          <a:prstGeom prst="roundRect">
            <a:avLst>
              <a:gd name="adj" fmla="val 11344"/>
            </a:avLst>
          </a:prstGeom>
          <a:solidFill>
            <a:srgbClr val="fffdfa"/>
          </a:solidFill>
          <a:ln w="30480">
            <a:solidFill>
              <a:srgbClr val="ddd3b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Shape 10"/>
          <p:cNvSpPr/>
          <p:nvPr/>
        </p:nvSpPr>
        <p:spPr>
          <a:xfrm>
            <a:off x="6211080" y="5961960"/>
            <a:ext cx="121680" cy="1289160"/>
          </a:xfrm>
          <a:prstGeom prst="roundRect">
            <a:avLst>
              <a:gd name="adj" fmla="val 74353"/>
            </a:avLst>
          </a:prstGeom>
          <a:solidFill>
            <a:srgbClr val="b88e2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11"/>
          <p:cNvSpPr/>
          <p:nvPr/>
        </p:nvSpPr>
        <p:spPr>
          <a:xfrm>
            <a:off x="6579360" y="6208200"/>
            <a:ext cx="2697480" cy="33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650"/>
              </a:lnSpc>
              <a:tabLst>
                <a:tab algn="l" pos="0"/>
              </a:tabLst>
            </a:pPr>
            <a:r>
              <a:rPr lang="en-US" sz="2100" b="0" u="none" strike="noStrike">
                <a:solidFill>
                  <a:srgbClr val="454240"/>
                </a:solidFill>
                <a:effectLst/>
                <a:uFillTx/>
                <a:latin typeface="Libre Baskerville"/>
                <a:ea typeface="Libre Baskerville"/>
              </a:rPr>
              <a:t>Ma Problématique</a:t>
            </a:r>
            <a:endParaRPr lang="fr-F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 12"/>
          <p:cNvSpPr/>
          <p:nvPr/>
        </p:nvSpPr>
        <p:spPr>
          <a:xfrm>
            <a:off x="6579360" y="6668280"/>
            <a:ext cx="7049160" cy="33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650"/>
              </a:lnSpc>
              <a:tabLst>
                <a:tab algn="l" pos="0"/>
              </a:tabLst>
            </a:pPr>
            <a:r>
              <a:rPr lang="en-US" sz="1650" b="0" u="none" strike="noStrike">
                <a:solidFill>
                  <a:srgbClr val="454240"/>
                </a:solidFill>
                <a:effectLst/>
                <a:uFillTx/>
                <a:latin typeface="DM Sans"/>
                <a:ea typeface="DM Sans"/>
              </a:rPr>
              <a:t>Qu'elle est l'impact du Live Coding sur le développement en général ?</a:t>
            </a:r>
            <a:endParaRPr lang="fr-FR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"/>
          <p:cNvSpPr/>
          <p:nvPr/>
        </p:nvSpPr>
        <p:spPr>
          <a:xfrm>
            <a:off x="12780000" y="7740000"/>
            <a:ext cx="180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 0"/>
          <p:cNvSpPr/>
          <p:nvPr/>
        </p:nvSpPr>
        <p:spPr>
          <a:xfrm>
            <a:off x="2752200" y="891360"/>
            <a:ext cx="91249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3450"/>
              </a:lnSpc>
              <a:tabLst>
                <a:tab algn="l" pos="0"/>
              </a:tabLst>
            </a:pPr>
            <a:r>
              <a:rPr lang="en-US" sz="2750" b="0" u="none" strike="noStrike">
                <a:solidFill>
                  <a:srgbClr val="5c4e3d"/>
                </a:solidFill>
                <a:effectLst/>
                <a:uFillTx/>
                <a:latin typeface="Libre Baskerville"/>
                <a:ea typeface="Libre Baskerville"/>
              </a:rPr>
              <a:t>Veille Automatique - Algorave : Démarche de veille</a:t>
            </a:r>
            <a:endParaRPr lang="fr-FR" sz="2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8" name="Image 0" descr="preencoded.png"/>
          <p:cNvPicPr/>
          <p:nvPr/>
        </p:nvPicPr>
        <p:blipFill>
          <a:blip r:embed="rId1"/>
          <a:stretch/>
        </p:blipFill>
        <p:spPr>
          <a:xfrm>
            <a:off x="4026600" y="1503000"/>
            <a:ext cx="6576480" cy="4384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9" name="Text 1"/>
          <p:cNvSpPr/>
          <p:nvPr/>
        </p:nvSpPr>
        <p:spPr>
          <a:xfrm>
            <a:off x="2474640" y="6072120"/>
            <a:ext cx="1753560" cy="21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701"/>
              </a:lnSpc>
              <a:tabLst>
                <a:tab algn="l" pos="0"/>
              </a:tabLst>
            </a:pPr>
            <a:r>
              <a:rPr lang="en-US" sz="1350" b="0" u="none" strike="noStrike">
                <a:solidFill>
                  <a:srgbClr val="5c4e3d"/>
                </a:solidFill>
                <a:effectLst/>
                <a:uFillTx/>
                <a:latin typeface="Libre Baskerville"/>
                <a:ea typeface="Libre Baskerville"/>
              </a:rPr>
              <a:t>Outils Clés</a:t>
            </a:r>
            <a:endParaRPr lang="fr-FR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2"/>
          <p:cNvSpPr/>
          <p:nvPr/>
        </p:nvSpPr>
        <p:spPr>
          <a:xfrm>
            <a:off x="2474640" y="6377760"/>
            <a:ext cx="4669200" cy="54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343080" indent="-343080">
              <a:lnSpc>
                <a:spcPts val="1400"/>
              </a:lnSpc>
              <a:buClr>
                <a:srgbClr val="454240"/>
              </a:buClr>
              <a:buFont typeface="Symbol" charset="2"/>
              <a:buChar char=""/>
            </a:pPr>
            <a:r>
              <a:rPr lang="en-US" sz="1100" b="0" u="none" strike="noStrike">
                <a:solidFill>
                  <a:srgbClr val="454240"/>
                </a:solidFill>
                <a:effectLst/>
                <a:uFillTx/>
                <a:latin typeface="DM Sans"/>
                <a:ea typeface="DM Sans"/>
              </a:rPr>
              <a:t>Flux RSS personnalisés</a:t>
            </a:r>
            <a:endParaRPr lang="fr-FR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ts val="1400"/>
              </a:lnSpc>
              <a:buClr>
                <a:srgbClr val="454240"/>
              </a:buClr>
              <a:buFont typeface="Symbol" charset="2"/>
              <a:buChar char=""/>
            </a:pPr>
            <a:r>
              <a:rPr lang="en-US" sz="1100" b="0" u="none" strike="noStrike">
                <a:solidFill>
                  <a:srgbClr val="454240"/>
                </a:solidFill>
                <a:effectLst/>
                <a:uFillTx/>
                <a:latin typeface="DM Sans"/>
                <a:ea typeface="DM Sans"/>
              </a:rPr>
              <a:t>Alertes automatiques</a:t>
            </a:r>
            <a:endParaRPr lang="fr-FR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ts val="1400"/>
              </a:lnSpc>
              <a:buClr>
                <a:srgbClr val="454240"/>
              </a:buClr>
              <a:buFont typeface="Symbol" charset="2"/>
              <a:buChar char=""/>
            </a:pPr>
            <a:r>
              <a:rPr lang="en-US" sz="1100" b="0" u="none" strike="noStrike">
                <a:solidFill>
                  <a:srgbClr val="454240"/>
                </a:solidFill>
                <a:effectLst/>
                <a:uFillTx/>
                <a:latin typeface="DM Sans"/>
                <a:ea typeface="DM Sans"/>
              </a:rPr>
              <a:t>Plateformes de curation</a:t>
            </a:r>
            <a:endParaRPr lang="fr-FR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 3"/>
          <p:cNvSpPr/>
          <p:nvPr/>
        </p:nvSpPr>
        <p:spPr>
          <a:xfrm>
            <a:off x="7493760" y="6072120"/>
            <a:ext cx="1753560" cy="21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701"/>
              </a:lnSpc>
              <a:tabLst>
                <a:tab algn="l" pos="0"/>
              </a:tabLst>
            </a:pPr>
            <a:r>
              <a:rPr lang="en-US" sz="1350" b="0" u="none" strike="noStrike">
                <a:solidFill>
                  <a:srgbClr val="5c4e3d"/>
                </a:solidFill>
                <a:effectLst/>
                <a:uFillTx/>
                <a:latin typeface="Libre Baskerville"/>
                <a:ea typeface="Libre Baskerville"/>
              </a:rPr>
              <a:t>Exemples Concrets</a:t>
            </a:r>
            <a:endParaRPr lang="fr-FR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 4"/>
          <p:cNvSpPr/>
          <p:nvPr/>
        </p:nvSpPr>
        <p:spPr>
          <a:xfrm>
            <a:off x="7493760" y="6377760"/>
            <a:ext cx="4669200" cy="36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1400"/>
              </a:lnSpc>
              <a:tabLst>
                <a:tab algn="l" pos="0"/>
              </a:tabLst>
            </a:pPr>
            <a:r>
              <a:rPr lang="en-US" sz="1100" b="0" u="none" strike="noStrike">
                <a:solidFill>
                  <a:srgbClr val="454240"/>
                </a:solidFill>
                <a:effectLst/>
                <a:uFillTx/>
                <a:latin typeface="DM Sans"/>
                <a:ea typeface="DM Sans"/>
              </a:rPr>
              <a:t>Innovations récentes ou tendances émergentes qui ont captivé mon attention et influencé ma perspective.</a:t>
            </a:r>
            <a:endParaRPr lang="fr-FR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5"/>
          <p:cNvSpPr/>
          <p:nvPr/>
        </p:nvSpPr>
        <p:spPr>
          <a:xfrm>
            <a:off x="2474640" y="7050960"/>
            <a:ext cx="9680760" cy="22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749"/>
              </a:lnSpc>
              <a:tabLst>
                <a:tab algn="l" pos="0"/>
              </a:tabLst>
            </a:pP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"/>
          <p:cNvSpPr/>
          <p:nvPr/>
        </p:nvSpPr>
        <p:spPr>
          <a:xfrm>
            <a:off x="12780000" y="7740000"/>
            <a:ext cx="180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 0"/>
          <p:cNvSpPr/>
          <p:nvPr/>
        </p:nvSpPr>
        <p:spPr>
          <a:xfrm>
            <a:off x="4479840" y="3363480"/>
            <a:ext cx="5670360" cy="70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5550"/>
              </a:lnSpc>
              <a:tabLst>
                <a:tab algn="l" pos="0"/>
              </a:tabLst>
            </a:pPr>
            <a:r>
              <a:rPr lang="en-US" sz="4450" b="0" u="none" strike="noStrike">
                <a:solidFill>
                  <a:srgbClr val="5c4e3d"/>
                </a:solidFill>
                <a:effectLst/>
                <a:uFillTx/>
                <a:latin typeface="Libre Baskerville"/>
                <a:ea typeface="Libre Baskerville"/>
              </a:rPr>
              <a:t>Fin</a:t>
            </a:r>
            <a:endParaRPr lang="fr-FR" sz="4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1"/>
          <p:cNvSpPr/>
          <p:nvPr/>
        </p:nvSpPr>
        <p:spPr>
          <a:xfrm>
            <a:off x="793800" y="4412520"/>
            <a:ext cx="13042440" cy="45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3549"/>
              </a:lnSpc>
              <a:tabLst>
                <a:tab algn="l" pos="0"/>
              </a:tabLst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"/>
          <p:cNvSpPr/>
          <p:nvPr/>
        </p:nvSpPr>
        <p:spPr>
          <a:xfrm>
            <a:off x="12780000" y="7740000"/>
            <a:ext cx="180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LibreOffice/25.8.4.2$Windows_X86_64 LibreOffice_project/290daaa01b999472f0c7a3890eb6a550fd74c6df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2026-02-11T22:51:44Z</dcterms:created>
  <dc:creator/>
  <dc:description/>
  <dc:language>fr-FR</dc:language>
  <cp:lastModifiedBy/>
  <dcterms:modified xsi:type="dcterms:W3CDTF">2026-02-12T00:02:33Z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9</vt:i4>
  </property>
  <property fmtid="{D5CDD505-2E9C-101B-9397-08002B2CF9AE}" pid="3" name="PresentationFormat">
    <vt:lpwstr>On-screen Show (16:9)</vt:lpwstr>
  </property>
  <property fmtid="{D5CDD505-2E9C-101B-9397-08002B2CF9AE}" pid="4" name="Slides">
    <vt:i4>9</vt:i4>
  </property>
</Properties>
</file>